
<file path=[Content_Types].xml><?xml version="1.0" encoding="utf-8"?>
<Types xmlns="http://schemas.openxmlformats.org/package/2006/content-types">
  <Override PartName="/ppt/comments/comment2.xml" ContentType="application/vnd.openxmlformats-officedocument.presentationml.comments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comments/comment3.xml" ContentType="application/vnd.openxmlformats-officedocument.presentationml.comments+xml"/>
  <Default Extension="xml" ContentType="application/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comments/comment1.xml" ContentType="application/vnd.openxmlformats-officedocument.presentationml.comments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2" r:id="rId1"/>
    <p:sldMasterId id="2147483734" r:id="rId2"/>
    <p:sldMasterId id="2147483736" r:id="rId3"/>
  </p:sldMasterIdLst>
  <p:notesMasterIdLst>
    <p:notesMasterId r:id="rId22"/>
  </p:notesMasterIdLst>
  <p:sldIdLst>
    <p:sldId id="256" r:id="rId4"/>
    <p:sldId id="257" r:id="rId5"/>
    <p:sldId id="261" r:id="rId6"/>
    <p:sldId id="258" r:id="rId7"/>
    <p:sldId id="273" r:id="rId8"/>
    <p:sldId id="274" r:id="rId9"/>
    <p:sldId id="275" r:id="rId10"/>
    <p:sldId id="259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7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Marlaina Capes" initials="M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9" autoAdjust="0"/>
    <p:restoredTop sz="94715" autoAdjust="0"/>
  </p:normalViewPr>
  <p:slideViewPr>
    <p:cSldViewPr snapToGrid="0" snapToObjects="1">
      <p:cViewPr varScale="1">
        <p:scale>
          <a:sx n="136" d="100"/>
          <a:sy n="136" d="100"/>
        </p:scale>
        <p:origin x="-15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2-05-10T11:24:18.144" idx="1">
    <p:pos x="1665" y="1029"/>
    <p:text>Would like some (a) photo of virtual learning or webinars here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2-05-10T11:25:32.448" idx="2">
    <p:pos x="10" y="10"/>
    <p:text>Would like a nice transition here - need this as slide builds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2-05-10T11:26:14.950" idx="3">
    <p:pos x="10" y="10"/>
    <p:text>for each of the next 7 slides, I'd like one image - these should all be slide builds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762A4-476A-614F-AEB9-0AC838943C5E}" type="datetimeFigureOut">
              <a:rPr lang="en-US" smtClean="0"/>
              <a:pPr/>
              <a:t>5/16/12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B6CF1-2D80-5B45-83F8-EFFF59484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great course cannot occur without a great VILT design</a:t>
            </a:r>
          </a:p>
          <a:p>
            <a:r>
              <a:rPr lang="en-US" dirty="0" smtClean="0"/>
              <a:t>Modify existing or write from scratch.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B6B1C-3FBC-9449-90E2-E99AE0022C3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B6B1C-3FBC-9449-90E2-E99AE0022C3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VISUAL, VISUAL, VISUAL</a:t>
            </a:r>
          </a:p>
          <a:p>
            <a:pPr lvl="1"/>
            <a:r>
              <a:rPr lang="en-US" dirty="0" smtClean="0"/>
              <a:t>Use crisp compelling graphics whenever possible</a:t>
            </a:r>
          </a:p>
          <a:p>
            <a:pPr lvl="1"/>
            <a:r>
              <a:rPr lang="en-US" dirty="0" smtClean="0"/>
              <a:t>New visual content once every 1.5 – 2 minutes</a:t>
            </a:r>
          </a:p>
          <a:p>
            <a:pPr lvl="1"/>
            <a:r>
              <a:rPr lang="en-US" dirty="0" smtClean="0"/>
              <a:t>Increase animations</a:t>
            </a:r>
          </a:p>
          <a:p>
            <a:r>
              <a:rPr lang="en-US" dirty="0" smtClean="0"/>
              <a:t>Ideal workshop duration 90 – 120 minutes</a:t>
            </a:r>
          </a:p>
          <a:p>
            <a:r>
              <a:rPr lang="en-US" dirty="0" smtClean="0"/>
              <a:t>Find a great graphics designer</a:t>
            </a:r>
          </a:p>
          <a:p>
            <a:r>
              <a:rPr lang="en-US" dirty="0" smtClean="0"/>
              <a:t>Use the advantages of ‘spaced’ learning – minimize content review.</a:t>
            </a:r>
          </a:p>
          <a:p>
            <a:r>
              <a:rPr lang="en-US" dirty="0" smtClean="0"/>
              <a:t>Teamwork</a:t>
            </a:r>
          </a:p>
          <a:p>
            <a:pPr lvl="1"/>
            <a:r>
              <a:rPr lang="en-US" dirty="0" smtClean="0"/>
              <a:t>Give lots of time to work together</a:t>
            </a:r>
          </a:p>
          <a:p>
            <a:pPr lvl="1"/>
            <a:r>
              <a:rPr lang="en-US" dirty="0" smtClean="0"/>
              <a:t>Give time to reflect on their learning</a:t>
            </a:r>
          </a:p>
          <a:p>
            <a:pPr lvl="1"/>
            <a:r>
              <a:rPr lang="en-US" dirty="0" smtClean="0"/>
              <a:t>Provide CLEAR THOROUGH instructions for breakouts  </a:t>
            </a:r>
          </a:p>
          <a:p>
            <a:pPr lvl="2"/>
            <a:r>
              <a:rPr lang="en-US" dirty="0" smtClean="0"/>
              <a:t>Set expectations</a:t>
            </a:r>
          </a:p>
          <a:p>
            <a:pPr lvl="2"/>
            <a:r>
              <a:rPr lang="en-US" dirty="0" smtClean="0"/>
              <a:t>Handbook</a:t>
            </a:r>
          </a:p>
          <a:p>
            <a:pPr lvl="2"/>
            <a:r>
              <a:rPr lang="en-US" dirty="0" smtClean="0"/>
              <a:t>Screen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B6B1C-3FBC-9449-90E2-E99AE0022C3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AE849-9EE4-514C-9A74-D98C0F1A5A52}" type="datetimeFigureOut">
              <a:rPr lang="en-US" smtClean="0"/>
              <a:pPr/>
              <a:t>5/16/12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8EF18-4E00-5C40-9BA8-BA48B5159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AE849-9EE4-514C-9A74-D98C0F1A5A52}" type="datetimeFigureOut">
              <a:rPr lang="en-US" smtClean="0"/>
              <a:pPr/>
              <a:t>5/16/12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8EF18-4E00-5C40-9BA8-BA48B5159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AE849-9EE4-514C-9A74-D98C0F1A5A52}" type="datetimeFigureOut">
              <a:rPr lang="en-US" smtClean="0"/>
              <a:pPr/>
              <a:t>5/16/12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8EF18-4E00-5C40-9BA8-BA48B5159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4B8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4B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B948D-C78D-CE45-A500-07C2DBD48FA8}" type="slidenum">
              <a:rPr lang="en-US" smtClean="0">
                <a:solidFill>
                  <a:srgbClr val="004B8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B8D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4B8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4B8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B948D-C78D-CE45-A500-07C2DBD48FA8}" type="slidenum">
              <a:rPr lang="en-US">
                <a:solidFill>
                  <a:srgbClr val="004B8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B8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AE849-9EE4-514C-9A74-D98C0F1A5A52}" type="datetimeFigureOut">
              <a:rPr lang="en-US" smtClean="0"/>
              <a:pPr/>
              <a:t>5/16/12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8EF18-4E00-5C40-9BA8-BA48B5159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AE849-9EE4-514C-9A74-D98C0F1A5A52}" type="datetimeFigureOut">
              <a:rPr lang="en-US" smtClean="0"/>
              <a:pPr/>
              <a:t>5/16/12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8EF18-4E00-5C40-9BA8-BA48B5159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AE849-9EE4-514C-9A74-D98C0F1A5A52}" type="datetimeFigureOut">
              <a:rPr lang="en-US" smtClean="0"/>
              <a:pPr/>
              <a:t>5/16/12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8EF18-4E00-5C40-9BA8-BA48B5159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AE849-9EE4-514C-9A74-D98C0F1A5A52}" type="datetimeFigureOut">
              <a:rPr lang="en-US" smtClean="0"/>
              <a:pPr/>
              <a:t>5/16/12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8EF18-4E00-5C40-9BA8-BA48B5159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AE849-9EE4-514C-9A74-D98C0F1A5A52}" type="datetimeFigureOut">
              <a:rPr lang="en-US" smtClean="0"/>
              <a:pPr/>
              <a:t>5/16/12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8EF18-4E00-5C40-9BA8-BA48B5159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AE849-9EE4-514C-9A74-D98C0F1A5A52}" type="datetimeFigureOut">
              <a:rPr lang="en-US" smtClean="0"/>
              <a:pPr/>
              <a:t>5/16/12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8EF18-4E00-5C40-9BA8-BA48B5159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AE849-9EE4-514C-9A74-D98C0F1A5A52}" type="datetimeFigureOut">
              <a:rPr lang="en-US" smtClean="0"/>
              <a:pPr/>
              <a:t>5/16/12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8EF18-4E00-5C40-9BA8-BA48B5159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AE849-9EE4-514C-9A74-D98C0F1A5A52}" type="datetimeFigureOut">
              <a:rPr lang="en-US" smtClean="0"/>
              <a:pPr/>
              <a:t>5/16/12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8EF18-4E00-5C40-9BA8-BA48B5159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Geneva" pitchFamily="-112" charset="-128"/>
                <a:cs typeface="+mn-cs"/>
              </a:defRPr>
            </a:lvl1pPr>
          </a:lstStyle>
          <a:p>
            <a:fld id="{471AE849-9EE4-514C-9A74-D98C0F1A5A52}" type="datetimeFigureOut">
              <a:rPr lang="en-US" smtClean="0"/>
              <a:pPr/>
              <a:t>5/16/12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Geneva" pitchFamily="-112" charset="-128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B8EF18-4E00-5C40-9BA8-BA48B5159F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Genev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Geneva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Geneva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Geneva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Geneva" pitchFamily="-112" charset="-128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4B8D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Geneva" pitchFamily="-112" charset="-128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4B8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519804-39C0-6849-A664-0B7511B69449}" type="slidenum">
              <a:rPr lang="en-US" smtClean="0">
                <a:solidFill>
                  <a:srgbClr val="004B8D"/>
                </a:solidFill>
                <a:cs typeface="Geneva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4B8D"/>
              </a:solidFill>
              <a:cs typeface="Genev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Genev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Geneva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Geneva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Geneva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Geneva" pitchFamily="-112" charset="-128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4B8D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Geneva" pitchFamily="-112" charset="-128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4B8D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519804-39C0-6849-A664-0B7511B69449}" type="slidenum">
              <a:rPr lang="en-US">
                <a:solidFill>
                  <a:srgbClr val="004B8D"/>
                </a:solidFill>
                <a:cs typeface="Geneva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4B8D"/>
              </a:solidFill>
              <a:cs typeface="Genev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ILT to VILT:</a:t>
            </a:r>
            <a:br>
              <a:rPr lang="en-US" baseline="0" dirty="0" smtClean="0"/>
            </a:br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Marlaina Capes</a:t>
            </a:r>
          </a:p>
          <a:p>
            <a:r>
              <a:rPr lang="en-US" dirty="0" smtClean="0"/>
              <a:t>Sound Leadership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Takes Seat of Facilitator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Encourages participation</a:t>
            </a:r>
          </a:p>
          <a:p>
            <a:r>
              <a:rPr lang="en-US" dirty="0" smtClean="0"/>
              <a:t>Encourage group interaction</a:t>
            </a:r>
          </a:p>
          <a:p>
            <a:r>
              <a:rPr lang="en-US" dirty="0" smtClean="0"/>
              <a:t>Coaches as appropriate</a:t>
            </a:r>
          </a:p>
          <a:p>
            <a:r>
              <a:rPr lang="en-US" dirty="0" smtClean="0"/>
              <a:t>Challenges participants as appropriate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Quickly Establishes Rapport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Demonstrates warmth</a:t>
            </a:r>
          </a:p>
          <a:p>
            <a:r>
              <a:rPr lang="en-US" dirty="0" smtClean="0"/>
              <a:t>Demonstrates authenticity</a:t>
            </a:r>
          </a:p>
          <a:p>
            <a:r>
              <a:rPr lang="en-US" dirty="0" smtClean="0"/>
              <a:t>Projects confidence</a:t>
            </a:r>
          </a:p>
          <a:p>
            <a:r>
              <a:rPr lang="en-US" dirty="0" smtClean="0"/>
              <a:t>Conveys enthusiasm</a:t>
            </a:r>
          </a:p>
          <a:p>
            <a:r>
              <a:rPr lang="en-US" dirty="0" smtClean="0"/>
              <a:t>Conveys credibility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Mastery of Vocal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clear, concise and articulate</a:t>
            </a:r>
          </a:p>
          <a:p>
            <a:r>
              <a:rPr lang="en-US" dirty="0" smtClean="0"/>
              <a:t>Varies pitch</a:t>
            </a:r>
          </a:p>
          <a:p>
            <a:r>
              <a:rPr lang="en-US" dirty="0" smtClean="0"/>
              <a:t>Upbeat and energetic tone</a:t>
            </a:r>
          </a:p>
          <a:p>
            <a:r>
              <a:rPr lang="en-US" dirty="0" smtClean="0"/>
              <a:t>Uses appropriate rate of speech </a:t>
            </a:r>
          </a:p>
          <a:p>
            <a:r>
              <a:rPr lang="en-US" dirty="0" smtClean="0"/>
              <a:t>Is encouraging without being patronizing</a:t>
            </a:r>
          </a:p>
          <a:p>
            <a:r>
              <a:rPr lang="en-US" dirty="0" smtClean="0"/>
              <a:t>Avoids non-words and long silences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Utilizes Visual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visuals to enhance learning</a:t>
            </a:r>
          </a:p>
          <a:p>
            <a:r>
              <a:rPr lang="en-US" dirty="0" smtClean="0"/>
              <a:t>Clears visuals</a:t>
            </a:r>
          </a:p>
          <a:p>
            <a:r>
              <a:rPr lang="en-US" dirty="0" smtClean="0"/>
              <a:t>Uses video to engage</a:t>
            </a:r>
          </a:p>
          <a:p>
            <a:r>
              <a:rPr lang="en-US" dirty="0" smtClean="0"/>
              <a:t>Uses visual emphasis to maintain focus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 Centric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Establishes value and relevance</a:t>
            </a:r>
          </a:p>
          <a:p>
            <a:r>
              <a:rPr lang="en-US" dirty="0" smtClean="0"/>
              <a:t>Respectful of learners</a:t>
            </a:r>
          </a:p>
          <a:p>
            <a:r>
              <a:rPr lang="en-US" dirty="0" smtClean="0"/>
              <a:t>Shows flexibility</a:t>
            </a:r>
          </a:p>
          <a:p>
            <a:r>
              <a:rPr lang="en-US" dirty="0" smtClean="0"/>
              <a:t>Shows empathy</a:t>
            </a:r>
          </a:p>
          <a:p>
            <a:r>
              <a:rPr lang="en-US" dirty="0" smtClean="0"/>
              <a:t>Is a great listener</a:t>
            </a:r>
          </a:p>
          <a:p>
            <a:r>
              <a:rPr lang="en-US" dirty="0" smtClean="0"/>
              <a:t>Holds learners accountable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Mastery of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Navigates platform elegantly</a:t>
            </a:r>
          </a:p>
          <a:p>
            <a:r>
              <a:rPr lang="en-US" dirty="0" smtClean="0"/>
              <a:t>Transitions smoothly</a:t>
            </a:r>
          </a:p>
          <a:p>
            <a:r>
              <a:rPr lang="en-US" dirty="0" smtClean="0"/>
              <a:t>Can guide participants verbally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Mastery of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Scales content according to group needs</a:t>
            </a:r>
          </a:p>
          <a:p>
            <a:r>
              <a:rPr lang="en-US" dirty="0" smtClean="0"/>
              <a:t>Can adapt content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609600"/>
            <a:ext cx="4343400" cy="2209800"/>
          </a:xfrm>
        </p:spPr>
        <p:txBody>
          <a:bodyPr/>
          <a:lstStyle/>
          <a:p>
            <a:pPr eaLnBrk="1" hangingPunct="1"/>
            <a:r>
              <a:rPr lang="en-US" dirty="0" smtClean="0"/>
              <a:t>Engaging Virtual Learners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427413"/>
            <a:ext cx="7772400" cy="2743200"/>
          </a:xfrm>
        </p:spPr>
        <p:txBody>
          <a:bodyPr/>
          <a:lstStyle/>
          <a:p>
            <a:pPr eaLnBrk="1" hangingPunct="1">
              <a:buFont typeface="Wingdings" charset="2"/>
              <a:buChar char="ü"/>
            </a:pPr>
            <a:r>
              <a:rPr lang="en-US" dirty="0" smtClean="0"/>
              <a:t>Master your platform</a:t>
            </a:r>
          </a:p>
          <a:p>
            <a:pPr eaLnBrk="1" hangingPunct="1">
              <a:buFont typeface="Wingdings" charset="2"/>
              <a:buChar char="ü"/>
            </a:pPr>
            <a:r>
              <a:rPr lang="en-US" dirty="0" smtClean="0"/>
              <a:t>Attend </a:t>
            </a:r>
            <a:r>
              <a:rPr lang="en-US" i="1" dirty="0" smtClean="0"/>
              <a:t>Engaging Virtual Learners </a:t>
            </a:r>
          </a:p>
          <a:p>
            <a:pPr lvl="1" eaLnBrk="1" hangingPunct="1"/>
            <a:r>
              <a:rPr lang="en-US" i="1" dirty="0" smtClean="0"/>
              <a:t>May 17, 24 and 31</a:t>
            </a:r>
          </a:p>
          <a:p>
            <a:pPr lvl="1" eaLnBrk="1" hangingPunct="1"/>
            <a:r>
              <a:rPr lang="en-US" i="1" dirty="0" smtClean="0"/>
              <a:t>9:00 AM – 11:00 AM</a:t>
            </a: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Thank You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Webinar</a:t>
            </a:r>
          </a:p>
          <a:p>
            <a:r>
              <a:rPr lang="en-US" dirty="0" smtClean="0"/>
              <a:t>E-training</a:t>
            </a:r>
          </a:p>
          <a:p>
            <a:r>
              <a:rPr lang="en-US" dirty="0" smtClean="0"/>
              <a:t>Virtual Meeting</a:t>
            </a:r>
          </a:p>
          <a:p>
            <a:r>
              <a:rPr lang="en-US" dirty="0" smtClean="0"/>
              <a:t>Virtual Instructor Led Training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see/read the participants</a:t>
            </a:r>
          </a:p>
          <a:p>
            <a:r>
              <a:rPr lang="en-US" dirty="0" smtClean="0"/>
              <a:t>Feels like a ‘solo’ game</a:t>
            </a:r>
          </a:p>
          <a:p>
            <a:pPr lvl="1"/>
            <a:r>
              <a:rPr lang="en-US" dirty="0" smtClean="0"/>
              <a:t>Become a lecturer</a:t>
            </a:r>
          </a:p>
          <a:p>
            <a:r>
              <a:rPr lang="en-US" dirty="0" smtClean="0"/>
              <a:t>Technology seems arcane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tro slid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-4762"/>
            <a:ext cx="8229600" cy="1143000"/>
          </a:xfrm>
        </p:spPr>
        <p:txBody>
          <a:bodyPr/>
          <a:lstStyle/>
          <a:p>
            <a:r>
              <a:rPr lang="en-US" sz="3800" cap="all" dirty="0" smtClean="0">
                <a:solidFill>
                  <a:schemeClr val="accent1">
                    <a:lumMod val="75000"/>
                  </a:schemeClr>
                </a:solidFill>
              </a:rPr>
              <a:t>Design First – Delivery Second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1135061"/>
            <a:ext cx="8229600" cy="49752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LC color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8872" y="5715000"/>
            <a:ext cx="1371600" cy="137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900" y="1591055"/>
            <a:ext cx="652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1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5" name="Picture 14" descr="design i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163251"/>
            <a:ext cx="4140199" cy="24806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66792" y="1591055"/>
            <a:ext cx="652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2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7" name="Picture 16" descr="shutterstock_6171899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8124" y="3164928"/>
            <a:ext cx="3960352" cy="2958041"/>
          </a:xfrm>
          <a:prstGeom prst="roundRect">
            <a:avLst>
              <a:gd name="adj" fmla="val 23107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ro slid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66928" y="1143000"/>
            <a:ext cx="8229600" cy="49752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LC color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8600" y="5715000"/>
            <a:ext cx="13716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cap="all" dirty="0" smtClean="0">
                <a:solidFill>
                  <a:schemeClr val="accent1">
                    <a:lumMod val="75000"/>
                  </a:schemeClr>
                </a:solidFill>
              </a:rPr>
              <a:t>Design tips</a:t>
            </a:r>
            <a:endParaRPr lang="en-US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1600200"/>
            <a:ext cx="7315200" cy="4525963"/>
          </a:xfrm>
        </p:spPr>
        <p:txBody>
          <a:bodyPr/>
          <a:lstStyle/>
          <a:p>
            <a:r>
              <a:rPr lang="en-US" dirty="0" smtClean="0"/>
              <a:t>Increase frequency of interactions (5-7 minutes)</a:t>
            </a:r>
          </a:p>
          <a:p>
            <a:r>
              <a:rPr lang="en-US" dirty="0" smtClean="0"/>
              <a:t>Use functionality for meaningful interactions</a:t>
            </a:r>
          </a:p>
          <a:p>
            <a:r>
              <a:rPr lang="en-US" dirty="0" smtClean="0"/>
              <a:t>Use blended learning</a:t>
            </a:r>
          </a:p>
          <a:p>
            <a:r>
              <a:rPr lang="en-US" dirty="0" smtClean="0"/>
              <a:t>Maximize the advantages of ‘spaced’ learning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sparkl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-82550"/>
            <a:ext cx="2451100" cy="2451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3704 C -0.08837 0.0169 -0.03819 -0.08125 -0.025 -0.07963 C -0.0118 -0.07801 -0.00972 0.03866 0.00417 0.0463 C 0.01806 0.05393 0.04983 -0.03241 0.05834 -0.03333 C 0.06684 -0.03426 0.07795 0.0294 0.05556 0.04074 C 0.03316 0.05208 -0.06163 0.05717 -0.075 0.03704 Z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ro slid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66928" y="1143000"/>
            <a:ext cx="8229600" cy="49752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LC color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8600" y="5715000"/>
            <a:ext cx="1371600" cy="1371600"/>
          </a:xfrm>
          <a:prstGeom prst="rect">
            <a:avLst/>
          </a:prstGeom>
        </p:spPr>
      </p:pic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cap="all" dirty="0" smtClean="0">
                <a:solidFill>
                  <a:schemeClr val="accent1">
                    <a:lumMod val="75000"/>
                  </a:schemeClr>
                </a:solidFill>
              </a:rPr>
              <a:t>Other Design Tips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914400" y="1384300"/>
            <a:ext cx="7315200" cy="4525963"/>
          </a:xfrm>
        </p:spPr>
        <p:txBody>
          <a:bodyPr/>
          <a:lstStyle/>
          <a:p>
            <a:r>
              <a:rPr lang="en-US" dirty="0" smtClean="0"/>
              <a:t>VISUAL, VISUAL, VISUAL</a:t>
            </a:r>
          </a:p>
          <a:p>
            <a:r>
              <a:rPr lang="en-US" dirty="0" smtClean="0"/>
              <a:t>Build in teamwork</a:t>
            </a:r>
          </a:p>
          <a:p>
            <a:r>
              <a:rPr lang="en-US" dirty="0" smtClean="0"/>
              <a:t>Workshop duration</a:t>
            </a:r>
          </a:p>
          <a:p>
            <a:r>
              <a:rPr lang="en-US" dirty="0" smtClean="0"/>
              <a:t>Find a great graphics designer</a:t>
            </a:r>
          </a:p>
          <a:p>
            <a:r>
              <a:rPr lang="en-US" dirty="0" smtClean="0"/>
              <a:t>Include participant workbook</a:t>
            </a:r>
          </a:p>
          <a:p>
            <a:r>
              <a:rPr lang="en-US" dirty="0" smtClean="0"/>
              <a:t>Contact Sound Leadership to help with development</a:t>
            </a:r>
          </a:p>
          <a:p>
            <a:pPr lvl="2"/>
            <a:endParaRPr lang="en-US" dirty="0" smtClean="0"/>
          </a:p>
        </p:txBody>
      </p:sp>
      <p:pic>
        <p:nvPicPr>
          <p:cNvPr id="9" name="Picture 8" descr="sparkl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700" y="584200"/>
            <a:ext cx="2451100" cy="2451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3704 C -0.08837 0.0169 -0.03819 -0.08125 -0.025 -0.07963 C -0.0118 -0.07801 -0.00972 0.03866 0.00417 0.0463 C 0.01806 0.05393 0.04983 -0.03241 0.05834 -0.03333 C 0.06684 -0.03426 0.07795 0.0294 0.05556 0.04074 C 0.03316 0.05208 -0.06163 0.05717 -0.075 0.03704 Z " pathEditMode="relative" rAng="0" ptsTypes="aaaa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*This will be a transition slide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Principals of VILT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Takes seat of facilitator</a:t>
            </a:r>
          </a:p>
          <a:p>
            <a:r>
              <a:rPr lang="en-US" dirty="0" smtClean="0"/>
              <a:t>Quickly establishes rapport</a:t>
            </a:r>
          </a:p>
          <a:p>
            <a:r>
              <a:rPr lang="en-US" dirty="0" smtClean="0"/>
              <a:t>Demonstrates mastery of vocal skills</a:t>
            </a:r>
          </a:p>
          <a:p>
            <a:r>
              <a:rPr lang="en-US" dirty="0" smtClean="0"/>
              <a:t>Utilizes visual input</a:t>
            </a:r>
          </a:p>
          <a:p>
            <a:r>
              <a:rPr lang="en-US" dirty="0" smtClean="0"/>
              <a:t>Demonstrates learner-centric focus</a:t>
            </a:r>
          </a:p>
          <a:p>
            <a:r>
              <a:rPr lang="en-US" dirty="0" smtClean="0"/>
              <a:t>Demonstrates mastery of platform</a:t>
            </a:r>
          </a:p>
          <a:p>
            <a:r>
              <a:rPr lang="en-US" dirty="0" smtClean="0"/>
              <a:t>Demonstrates mastery of content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C_Template copy">
  <a:themeElements>
    <a:clrScheme name="">
      <a:dk1>
        <a:srgbClr val="004B8D"/>
      </a:dk1>
      <a:lt1>
        <a:srgbClr val="FFFFFF"/>
      </a:lt1>
      <a:dk2>
        <a:srgbClr val="54301A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3F78"/>
      </a:accent4>
      <a:accent5>
        <a:srgbClr val="DAEDEF"/>
      </a:accent5>
      <a:accent6>
        <a:srgbClr val="2D2D8A"/>
      </a:accent6>
      <a:hlink>
        <a:srgbClr val="737A35"/>
      </a:hlink>
      <a:folHlink>
        <a:srgbClr val="99CC00"/>
      </a:folHlink>
    </a:clrScheme>
    <a:fontScheme name="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C_Template copy">
  <a:themeElements>
    <a:clrScheme name="">
      <a:dk1>
        <a:srgbClr val="004B8D"/>
      </a:dk1>
      <a:lt1>
        <a:srgbClr val="FFFFFF"/>
      </a:lt1>
      <a:dk2>
        <a:srgbClr val="54301A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3F78"/>
      </a:accent4>
      <a:accent5>
        <a:srgbClr val="DAEDEF"/>
      </a:accent5>
      <a:accent6>
        <a:srgbClr val="2D2D8A"/>
      </a:accent6>
      <a:hlink>
        <a:srgbClr val="737A35"/>
      </a:hlink>
      <a:folHlink>
        <a:srgbClr val="99CC00"/>
      </a:folHlink>
    </a:clrScheme>
    <a:fontScheme name="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LC_Template copy">
  <a:themeElements>
    <a:clrScheme name="">
      <a:dk1>
        <a:srgbClr val="004B8D"/>
      </a:dk1>
      <a:lt1>
        <a:srgbClr val="FFFFFF"/>
      </a:lt1>
      <a:dk2>
        <a:srgbClr val="54301A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3F78"/>
      </a:accent4>
      <a:accent5>
        <a:srgbClr val="DAEDEF"/>
      </a:accent5>
      <a:accent6>
        <a:srgbClr val="2D2D8A"/>
      </a:accent6>
      <a:hlink>
        <a:srgbClr val="737A35"/>
      </a:hlink>
      <a:folHlink>
        <a:srgbClr val="99CC00"/>
      </a:folHlink>
    </a:clrScheme>
    <a:fontScheme name="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SoundLeadership.potx</Template>
  <TotalTime>142</TotalTime>
  <Words>394</Words>
  <Application>Microsoft Macintosh PowerPoint</Application>
  <PresentationFormat>On-screen Show (4:3)</PresentationFormat>
  <Paragraphs>103</Paragraphs>
  <Slides>18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SLC_Template copy</vt:lpstr>
      <vt:lpstr>1_SLC_Template copy</vt:lpstr>
      <vt:lpstr>2_SLC_Template copy</vt:lpstr>
      <vt:lpstr>From ILT to VILT: Lessons Learned</vt:lpstr>
      <vt:lpstr>My Story</vt:lpstr>
      <vt:lpstr>Terminology</vt:lpstr>
      <vt:lpstr>Downsides</vt:lpstr>
      <vt:lpstr>Design First – Delivery Second</vt:lpstr>
      <vt:lpstr>Design tips</vt:lpstr>
      <vt:lpstr>Other Design Tips</vt:lpstr>
      <vt:lpstr>Demo</vt:lpstr>
      <vt:lpstr>7 Principals of VILT</vt:lpstr>
      <vt:lpstr>Takes Seat of Facilitator</vt:lpstr>
      <vt:lpstr>Quickly Establishes Rapport</vt:lpstr>
      <vt:lpstr>Mastery of Vocal Skills</vt:lpstr>
      <vt:lpstr>Utilizes Visual Input</vt:lpstr>
      <vt:lpstr>Learner Centric Focus</vt:lpstr>
      <vt:lpstr>Mastery of Platform</vt:lpstr>
      <vt:lpstr>Mastery of Content</vt:lpstr>
      <vt:lpstr>Engaging Virtual Learners</vt:lpstr>
      <vt:lpstr>Thank You</vt:lpstr>
    </vt:vector>
  </TitlesOfParts>
  <Company>Sound Leadership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ILT to VILT: Lessons Learned</dc:title>
  <dc:creator>Marlaina Capes</dc:creator>
  <cp:lastModifiedBy>Marlaina Capes</cp:lastModifiedBy>
  <cp:revision>7</cp:revision>
  <dcterms:created xsi:type="dcterms:W3CDTF">2012-05-16T19:50:10Z</dcterms:created>
  <dcterms:modified xsi:type="dcterms:W3CDTF">2012-05-16T19:50:35Z</dcterms:modified>
</cp:coreProperties>
</file>